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9" r:id="rId3"/>
    <p:sldId id="288" r:id="rId4"/>
    <p:sldId id="296" r:id="rId5"/>
    <p:sldId id="297" r:id="rId6"/>
    <p:sldId id="304" r:id="rId7"/>
    <p:sldId id="305" r:id="rId8"/>
    <p:sldId id="301" r:id="rId9"/>
    <p:sldId id="302" r:id="rId10"/>
    <p:sldId id="303" r:id="rId11"/>
    <p:sldId id="265" r:id="rId12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4546"/>
    <a:srgbClr val="6F9B23"/>
    <a:srgbClr val="CC0000"/>
    <a:srgbClr val="A20000"/>
    <a:srgbClr val="54C103"/>
    <a:srgbClr val="F92727"/>
    <a:srgbClr val="FF9966"/>
    <a:srgbClr val="81FB25"/>
    <a:srgbClr val="90EB35"/>
    <a:srgbClr val="F07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95" autoAdjust="0"/>
    <p:restoredTop sz="94495" autoAdjust="0"/>
  </p:normalViewPr>
  <p:slideViewPr>
    <p:cSldViewPr>
      <p:cViewPr varScale="1">
        <p:scale>
          <a:sx n="126" d="100"/>
          <a:sy n="126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layout/>
      <c:overlay val="0"/>
      <c:txPr>
        <a:bodyPr/>
        <a:lstStyle/>
        <a:p>
          <a:pPr>
            <a:defRPr sz="2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724674269908708E-2"/>
          <c:y val="0.1775182130871002"/>
          <c:w val="0.74739803814901795"/>
          <c:h val="0.7944539364183095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обращений по вопросам денежных сборов в разрезе типов учреждений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6F9B23"/>
              </a:solidFill>
              <a:scene3d>
                <a:camera prst="orthographicFront"/>
                <a:lightRig rig="threePt" dir="t"/>
              </a:scene3d>
              <a:sp3d>
                <a:bevelT w="584200" h="584200"/>
                <a:bevelB w="584200" h="584200"/>
              </a:sp3d>
            </c:spPr>
          </c:dPt>
          <c:dPt>
            <c:idx val="1"/>
            <c:bubble3D val="0"/>
            <c:spPr>
              <a:solidFill>
                <a:srgbClr val="DB4546"/>
              </a:solidFill>
              <a:scene3d>
                <a:camera prst="orthographicFront"/>
                <a:lightRig rig="threePt" dir="t"/>
              </a:scene3d>
              <a:sp3d>
                <a:bevelT w="584200" h="584200"/>
                <a:bevelB w="584200" h="584200"/>
              </a:sp3d>
            </c:spPr>
          </c:dPt>
          <c:dPt>
            <c:idx val="2"/>
            <c:bubble3D val="0"/>
            <c:spPr>
              <a:solidFill>
                <a:srgbClr val="2F87B7"/>
              </a:solidFill>
              <a:scene3d>
                <a:camera prst="orthographicFront"/>
                <a:lightRig rig="threePt" dir="t"/>
              </a:scene3d>
              <a:sp3d>
                <a:bevelT w="584200" h="584200"/>
                <a:bevelB w="584200" h="584200"/>
              </a:sp3d>
            </c:spPr>
          </c:dPt>
          <c:dPt>
            <c:idx val="3"/>
            <c:bubble3D val="0"/>
            <c:spPr>
              <a:solidFill>
                <a:srgbClr val="F07D23"/>
              </a:solidFill>
              <a:scene3d>
                <a:camera prst="orthographicFront"/>
                <a:lightRig rig="threePt" dir="t"/>
              </a:scene3d>
              <a:sp3d>
                <a:bevelT w="584200" h="584200"/>
                <a:bevelB w="584200" h="584200"/>
              </a:sp3d>
            </c:spPr>
          </c:dPt>
          <c:dLbls>
            <c:dLbl>
              <c:idx val="0"/>
              <c:layout>
                <c:manualLayout>
                  <c:x val="-3.1035635618081002E-2"/>
                  <c:y val="-1.537952335780354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6.4158906586136891E-2"/>
                  <c:y val="-2.563034306729451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2.2500943421346472E-3"/>
                  <c:y val="-6.5507322548206898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Детские сады</c:v>
                </c:pt>
                <c:pt idx="1">
                  <c:v>Школы</c:v>
                </c:pt>
                <c:pt idx="2">
                  <c:v>СПО</c:v>
                </c:pt>
                <c:pt idx="3">
                  <c:v>ВПО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23</c:v>
                </c:pt>
                <c:pt idx="1">
                  <c:v>67</c:v>
                </c:pt>
                <c:pt idx="2">
                  <c:v>8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scene3d>
          <a:camera prst="orthographicFront"/>
          <a:lightRig rig="threePt" dir="t"/>
        </a:scene3d>
        <a:sp3d>
          <a:bevelT w="762000"/>
        </a:sp3d>
      </c:spPr>
    </c:plotArea>
    <c:legend>
      <c:legendPos val="r"/>
      <c:layout>
        <c:manualLayout>
          <c:xMode val="edge"/>
          <c:yMode val="edge"/>
          <c:x val="0.74294981916609815"/>
          <c:y val="0.27012543478075085"/>
          <c:w val="0.24792757186758863"/>
          <c:h val="0.51309024780722368"/>
        </c:manualLayout>
      </c:layout>
      <c:overlay val="0"/>
      <c:txPr>
        <a:bodyPr/>
        <a:lstStyle/>
        <a:p>
          <a:pPr>
            <a:defRPr sz="2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587" cy="496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915" y="1"/>
            <a:ext cx="2946674" cy="496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29"/>
            <a:ext cx="2945587" cy="496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915" y="9429729"/>
            <a:ext cx="2946674" cy="496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6EDADE5-5F2F-4A7D-AC15-2EA4C3D9A2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0834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674" cy="49617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915" y="1"/>
            <a:ext cx="2946674" cy="49617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BCABC286-B953-4C61-8FDC-72B6F856FD3C}" type="datetimeFigureOut">
              <a:rPr lang="ru-RU"/>
              <a:pPr>
                <a:defRPr/>
              </a:pPr>
              <a:t>03.03.2015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333" y="4716023"/>
            <a:ext cx="5439010" cy="44679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29"/>
            <a:ext cx="2946674" cy="49617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915" y="9429729"/>
            <a:ext cx="2946674" cy="49617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84D105FA-823D-45CC-B389-1A6B148B11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3797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D105FA-823D-45CC-B389-1A6B148B119F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31303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D105FA-823D-45CC-B389-1A6B148B119F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20747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D105FA-823D-45CC-B389-1A6B148B119F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20747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D105FA-823D-45CC-B389-1A6B148B119F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20747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D105FA-823D-45CC-B389-1A6B148B119F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20747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D105FA-823D-45CC-B389-1A6B148B119F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20747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D105FA-823D-45CC-B389-1A6B148B119F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2074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83BDA-0EF4-4D72-AF44-488B9F4E1A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337684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0AB9E-14F4-422F-B47E-BB12C78464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20058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32231-5E3C-4EFD-A1FA-21E2C4ACC8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895289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2020A-1D66-401C-9794-48A79DAD54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277867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2780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4030663"/>
            <a:ext cx="4038600" cy="22780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708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2254F-6627-4A63-9AAD-73E6BF2C4C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1655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3A57A-CC10-4E8F-8977-2161168FA4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95075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E0D2C-2899-4332-BB98-5689AF2E31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66535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3C8D1-EAB7-4A02-A66C-6A2AA6DBF2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27386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9B70B-746B-42EA-A4A5-A5F309433C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6371480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3F656-B97E-4063-A752-E31B7D209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1894133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BC005-A5D4-4976-9F77-CD5D7B83EE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38543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DAB21-9D35-4352-9E4C-04FDC18DB3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853171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29E1F-244E-4B37-AC0E-8BE9922551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204832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8572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blurRad="88900" dist="88900" dir="5280000" algn="tl" rotWithShape="0">
              <a:prstClr val="black">
                <a:alpha val="48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43250" y="638175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F08CC0F-05AD-4EA7-8724-1AF75E0202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ransition>
    <p:fade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9" name="Picture 9" descr="Край_чистый_"/>
          <p:cNvPicPr>
            <a:picLocks noChangeAspect="1" noChangeArrowheads="1"/>
          </p:cNvPicPr>
          <p:nvPr/>
        </p:nvPicPr>
        <p:blipFill>
          <a:blip r:embed="rId3">
            <a:lum bright="18000"/>
          </a:blip>
          <a:srcRect/>
          <a:stretch>
            <a:fillRect/>
          </a:stretch>
        </p:blipFill>
        <p:spPr bwMode="auto">
          <a:xfrm>
            <a:off x="1692275" y="620713"/>
            <a:ext cx="6551613" cy="5980112"/>
          </a:xfrm>
          <a:prstGeom prst="rect">
            <a:avLst/>
          </a:prstGeom>
          <a:noFill/>
          <a:effectLst>
            <a:outerShdw dist="63500" dir="2212194" algn="ctr" rotWithShape="0">
              <a:schemeClr val="tx1">
                <a:alpha val="50000"/>
              </a:schemeClr>
            </a:outerShdw>
          </a:effectLst>
        </p:spPr>
      </p:pic>
      <p:pic>
        <p:nvPicPr>
          <p:cNvPr id="3076" name="Picture 4" descr="Флаг Кубани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35729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3077" name="Picture 4" descr="ГербКубани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142875" y="142875"/>
            <a:ext cx="1101725" cy="1357313"/>
          </a:xfrm>
          <a:prstGeom prst="rect">
            <a:avLst/>
          </a:prstGeom>
          <a:noFill/>
          <a:ln>
            <a:noFill/>
          </a:ln>
          <a:effectLst>
            <a:outerShdw blurRad="101600" dir="4080000" sx="108000" sy="108000" algn="tl" rotWithShape="0">
              <a:prstClr val="black">
                <a:alpha val="49000"/>
              </a:prstClr>
            </a:outerShdw>
          </a:effectLst>
        </p:spPr>
      </p:pic>
      <p:sp>
        <p:nvSpPr>
          <p:cNvPr id="15365" name="TextBox 7"/>
          <p:cNvSpPr txBox="1">
            <a:spLocks noChangeArrowheads="1"/>
          </p:cNvSpPr>
          <p:nvPr/>
        </p:nvSpPr>
        <p:spPr bwMode="auto">
          <a:xfrm>
            <a:off x="0" y="6357938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1200" b="1" dirty="0" smtClean="0"/>
              <a:t>3 марта 2015 года</a:t>
            </a:r>
          </a:p>
          <a:p>
            <a:pPr algn="ctr" eaLnBrk="1" hangingPunct="1"/>
            <a:r>
              <a:rPr lang="ru-RU" altLang="ru-RU" sz="1200" b="1" dirty="0" smtClean="0"/>
              <a:t>г. Краснодар</a:t>
            </a:r>
            <a:endParaRPr lang="ru-RU" altLang="ru-RU" sz="1200" b="1" dirty="0"/>
          </a:p>
        </p:txBody>
      </p:sp>
      <p:sp>
        <p:nvSpPr>
          <p:cNvPr id="10" name="Заголовок 7"/>
          <p:cNvSpPr txBox="1">
            <a:spLocks/>
          </p:cNvSpPr>
          <p:nvPr/>
        </p:nvSpPr>
        <p:spPr bwMode="auto">
          <a:xfrm>
            <a:off x="1393825" y="1773238"/>
            <a:ext cx="7786687" cy="3311525"/>
          </a:xfrm>
          <a:prstGeom prst="rect">
            <a:avLst/>
          </a:prstGeom>
          <a:solidFill>
            <a:srgbClr val="6B6BCF">
              <a:alpha val="67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8900" dir="5279983" algn="tl" rotWithShape="0">
                    <a:srgbClr val="000000">
                      <a:alpha val="48000"/>
                    </a:srgbClr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ru-RU" altLang="ru-RU" sz="2800" b="1" i="1" dirty="0" smtClean="0">
                <a:solidFill>
                  <a:schemeClr val="bg1"/>
                </a:solidFill>
              </a:rPr>
              <a:t>О незаконных сборах денежных средств</a:t>
            </a:r>
            <a:endParaRPr lang="ru-RU" altLang="ru-RU" sz="2800" b="1" i="1" dirty="0">
              <a:solidFill>
                <a:schemeClr val="bg1"/>
              </a:solidFill>
            </a:endParaRPr>
          </a:p>
          <a:p>
            <a:pPr algn="ctr"/>
            <a:endParaRPr lang="ru-RU" altLang="ru-RU" sz="2800" b="1" i="1" dirty="0">
              <a:solidFill>
                <a:schemeClr val="bg1"/>
              </a:solidFill>
            </a:endParaRPr>
          </a:p>
          <a:p>
            <a:pPr algn="ctr"/>
            <a:r>
              <a:rPr lang="ru-RU" altLang="ru-RU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Москаленко Наталья Александровна,</a:t>
            </a:r>
            <a:endParaRPr lang="ru-RU" altLang="ru-RU" sz="2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altLang="ru-RU" sz="1600" b="1" i="1" dirty="0">
                <a:solidFill>
                  <a:schemeClr val="bg1"/>
                </a:solidFill>
              </a:rPr>
              <a:t>начальник </a:t>
            </a:r>
            <a:r>
              <a:rPr lang="ru-RU" altLang="ru-RU" sz="1600" b="1" i="1" dirty="0" smtClean="0">
                <a:solidFill>
                  <a:schemeClr val="bg1"/>
                </a:solidFill>
              </a:rPr>
              <a:t>отдела финансового, правового и информационного обеспечения министерства образования </a:t>
            </a:r>
            <a:r>
              <a:rPr lang="ru-RU" altLang="ru-RU" sz="1600" b="1" i="1" dirty="0">
                <a:solidFill>
                  <a:schemeClr val="bg1"/>
                </a:solidFill>
              </a:rPr>
              <a:t>и науки Краснодарского края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1"/>
            <a:ext cx="9144000" cy="1288788"/>
          </a:xfrm>
          <a:effectLst>
            <a:outerShdw dist="88900" dir="5279983" algn="tl" rotWithShape="0">
              <a:srgbClr val="000000">
                <a:alpha val="48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>
              <a:spcAft>
                <a:spcPts val="1800"/>
              </a:spcAft>
            </a:pPr>
            <a:r>
              <a:rPr lang="ru-RU" sz="2600" dirty="0" smtClean="0"/>
              <a:t>Профилактические мероприятия, направленные на недопущение нарушений, связанных с привлечением дополнительных финансовых средств</a:t>
            </a:r>
            <a:endParaRPr lang="ru-RU" sz="2600" dirty="0"/>
          </a:p>
        </p:txBody>
      </p:sp>
      <p:sp>
        <p:nvSpPr>
          <p:cNvPr id="5" name="TextBox 4"/>
          <p:cNvSpPr txBox="1"/>
          <p:nvPr/>
        </p:nvSpPr>
        <p:spPr>
          <a:xfrm>
            <a:off x="107504" y="1385669"/>
            <a:ext cx="8928992" cy="5211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проведение мониторинга мнения родителей по вопросам оказания платных образовательных услуг, привлечения и расходования добровольных пожертвований и целевых взносов физических лиц.</a:t>
            </a:r>
          </a:p>
          <a:p>
            <a:pPr marL="342900" indent="-342900" algn="just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Разместить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сайтах учредителей ОУ телефоны «горячих линий», адреса электронных приемных (в том числе правоохранительных и контрольно-надзорных органов), других ресурсов, которыми могут воспользоваться обучающиеся, их родители в случаях, когда действия руководителей и других работников ОУ нарушают их права и законные интересы.</a:t>
            </a:r>
          </a:p>
          <a:p>
            <a:pPr marL="342900" indent="-342900" algn="just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работу постоянно действующей «горячей линии» по вопросам незаконных сборов денежных средств в ОУ.</a:t>
            </a:r>
          </a:p>
          <a:p>
            <a:pPr marL="342900" indent="-342900" algn="just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Рекомендовать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руководителям образовательных учреждений размещать локальные акты о порядке внесения добровольных пожертвований от граждан и юридических лиц, реквизиты расчетного счета учреждения, на который поступают пожертвования, отчет о расходовании пожертвований и целевых взносов физических и юридических лиц на стендах, сайте и других информационных ресурсах.</a:t>
            </a:r>
          </a:p>
          <a:p>
            <a:pPr marL="342900" indent="-342900" algn="just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выявлении нарушений законодательства в обязательном порядке ставить вопрос о привлечении виновных лиц к ответственности.</a:t>
            </a:r>
          </a:p>
        </p:txBody>
      </p:sp>
    </p:spTree>
    <p:extLst>
      <p:ext uri="{BB962C8B-B14F-4D97-AF65-F5344CB8AC3E}">
        <p14:creationId xmlns:p14="http://schemas.microsoft.com/office/powerpoint/2010/main" val="27065664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388350" cy="1123950"/>
          </a:xfrm>
        </p:spPr>
        <p:txBody>
          <a:bodyPr/>
          <a:lstStyle/>
          <a:p>
            <a:pPr eaLnBrk="1" hangingPunct="1">
              <a:defRPr/>
            </a:pPr>
            <a:endParaRPr lang="ru-RU" sz="2400" smtClean="0"/>
          </a:p>
        </p:txBody>
      </p:sp>
      <p:sp>
        <p:nvSpPr>
          <p:cNvPr id="41987" name="Rectangle 6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41988" name="Picture 7" descr="Подсолнух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9" name="Picture 8" descr="Герб_Кубани_новый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936228" cy="1157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49" name="Picture 9" descr="Край_чистый_"/>
          <p:cNvPicPr>
            <a:picLocks noChangeAspect="1" noChangeArrowheads="1"/>
          </p:cNvPicPr>
          <p:nvPr/>
        </p:nvPicPr>
        <p:blipFill>
          <a:blip r:embed="rId4">
            <a:lum bright="18000"/>
          </a:blip>
          <a:srcRect/>
          <a:stretch>
            <a:fillRect/>
          </a:stretch>
        </p:blipFill>
        <p:spPr bwMode="auto">
          <a:xfrm>
            <a:off x="3995738" y="1628775"/>
            <a:ext cx="4968875" cy="4535488"/>
          </a:xfrm>
          <a:prstGeom prst="rect">
            <a:avLst/>
          </a:prstGeom>
          <a:noFill/>
          <a:effectLst>
            <a:outerShdw dist="63500" dir="2212194" algn="ctr" rotWithShape="0">
              <a:schemeClr val="tx1">
                <a:alpha val="50000"/>
              </a:schemeClr>
            </a:outerShdw>
          </a:effectLst>
        </p:spPr>
      </p:pic>
      <p:sp>
        <p:nvSpPr>
          <p:cNvPr id="41991" name="Text Box 10"/>
          <p:cNvSpPr txBox="1">
            <a:spLocks noChangeArrowheads="1"/>
          </p:cNvSpPr>
          <p:nvPr/>
        </p:nvSpPr>
        <p:spPr bwMode="auto">
          <a:xfrm>
            <a:off x="1476375" y="404813"/>
            <a:ext cx="69834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4000" b="1" dirty="0">
                <a:solidFill>
                  <a:schemeClr val="bg1"/>
                </a:solidFill>
                <a:latin typeface="Arial Cyr"/>
              </a:rPr>
              <a:t>Спасибо за внимание!</a:t>
            </a:r>
          </a:p>
        </p:txBody>
      </p:sp>
      <p:sp>
        <p:nvSpPr>
          <p:cNvPr id="41992" name="Text Box 10"/>
          <p:cNvSpPr txBox="1">
            <a:spLocks noChangeArrowheads="1"/>
          </p:cNvSpPr>
          <p:nvPr/>
        </p:nvSpPr>
        <p:spPr bwMode="auto">
          <a:xfrm>
            <a:off x="-1" y="1196975"/>
            <a:ext cx="49680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yr"/>
              </a:rPr>
              <a:t>e-mail: nadzor@des.kubannet.ru</a:t>
            </a:r>
            <a:endParaRPr lang="ru-RU" alt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Cyr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107504" y="1628775"/>
            <a:ext cx="49680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yr"/>
              </a:rPr>
              <a:t>тел.</a:t>
            </a:r>
            <a:r>
              <a:rPr lang="en-US" alt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yr"/>
              </a:rPr>
              <a:t> </a:t>
            </a:r>
            <a:r>
              <a:rPr lang="ru-RU" alt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yr"/>
              </a:rPr>
              <a:t>(861) 231-65-70</a:t>
            </a:r>
            <a:endParaRPr lang="ru-RU" alt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Cyr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title" idx="4294967295"/>
          </p:nvPr>
        </p:nvSpPr>
        <p:spPr>
          <a:effectLst>
            <a:outerShdw dist="88900" dir="5279983" algn="tl" rotWithShape="0">
              <a:srgbClr val="000000">
                <a:alpha val="48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dirty="0" smtClean="0"/>
              <a:t>Обращения по вопросам денежных сборов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056670371"/>
              </p:ext>
            </p:extLst>
          </p:nvPr>
        </p:nvGraphicFramePr>
        <p:xfrm>
          <a:off x="251520" y="1052736"/>
          <a:ext cx="8712968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711978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title" idx="4294967295"/>
          </p:nvPr>
        </p:nvSpPr>
        <p:spPr>
          <a:effectLst>
            <a:outerShdw dist="88900" dir="5279983" algn="tl" rotWithShape="0">
              <a:srgbClr val="000000">
                <a:alpha val="48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>
              <a:spcAft>
                <a:spcPts val="1800"/>
              </a:spcAft>
            </a:pPr>
            <a:r>
              <a:rPr lang="ru-RU" dirty="0" smtClean="0"/>
              <a:t>О </a:t>
            </a:r>
            <a:r>
              <a:rPr lang="ru-RU" dirty="0"/>
              <a:t>гарантиях обеспечения общедоступного и бесплатного образования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9512" y="979468"/>
            <a:ext cx="8856984" cy="4767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29.12.2012 № 273-ФЗ «Об образовании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Федерации» </a:t>
            </a:r>
          </a:p>
          <a:p>
            <a:pPr algn="just">
              <a:spcBef>
                <a:spcPts val="0"/>
              </a:spcBef>
              <a:spcAft>
                <a:spcPts val="1000"/>
              </a:spcAft>
            </a:pPr>
            <a:endParaRPr lang="ru-RU" sz="105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5. Право на образование. Государственные гарантии реализации права на образование в Российской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 гарантируются общедоступность и бесплатность в соответствии с федеральными государственными образовательными стандартами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дошкольного, начального общего, основного общего и среднего общего образования, среднего профессионального образования, а также на конкурсной основе бесплатность высшего образования, если образование данного уровня гражданин получает впервые.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6305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052736"/>
          </a:xfrm>
          <a:effectLst>
            <a:outerShdw dist="88900" dir="5279983" algn="tl" rotWithShape="0">
              <a:srgbClr val="000000">
                <a:alpha val="48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>
              <a:spcAft>
                <a:spcPts val="1800"/>
              </a:spcAft>
            </a:pPr>
            <a:r>
              <a:rPr lang="ru-RU" dirty="0"/>
              <a:t>Полномочия органов государственной власти субъектов РФ в сфере образования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9512" y="1272817"/>
            <a:ext cx="885698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Полномочия органов государственной власти субъектов Российской Федерации в сфере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К полномочиям органов государственной власти субъектов Российской Федерации в сфере образования относятся: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государственных гарантий реализации прав на получение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общедоступного и бесплатного дошкольного образования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муниципальных дошкольных образовательных организациях, общедоступного и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бесплатного дошкольного, начального общего, основного общего, среднего общего образования в муниципальных общеобразовательных организациях,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дополнительного образования детей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муниципальных общеобразовательных организациях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посредством предоставления субвенций местным бюджетам, включая расходы на оплату труда, приобретение учебников и учебных пособий, средств обучения, игр, игрушек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(за исключением расходов на содержание зданий и оплату коммунальных услуг), в соответствии с нормативами, определяемыми органами государственной власти субъектов Российской Федерации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4972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1"/>
            <a:ext cx="9144000" cy="1052737"/>
          </a:xfrm>
          <a:effectLst>
            <a:outerShdw dist="88900" dir="5279983" algn="tl" rotWithShape="0">
              <a:srgbClr val="000000">
                <a:alpha val="48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>
              <a:spcAft>
                <a:spcPts val="1800"/>
              </a:spcAft>
            </a:pPr>
            <a:r>
              <a:rPr lang="ru-RU" dirty="0"/>
              <a:t>Полномочия органов государственной власти субъектов </a:t>
            </a:r>
            <a:r>
              <a:rPr lang="ru-RU" dirty="0" smtClean="0"/>
              <a:t>РФ </a:t>
            </a:r>
            <a:r>
              <a:rPr lang="ru-RU" dirty="0"/>
              <a:t>в сфере образования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9512" y="1268760"/>
            <a:ext cx="8856984" cy="340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0"/>
              </a:spcBef>
              <a:spcAft>
                <a:spcPts val="1800"/>
              </a:spcAft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обеспечения муниципальных образовательных организаций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образовательных организаций субъектов Российской Федерации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учебниками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соответствии с федеральным перечнем учебников, рекомендованных к использованию при реализации имеющих государственную аккредитацию образовательных программ начального общего, основного общего, среднего общего образования организациями, осуществляющими образовательную деятельность,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учебными пособиями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допущенными к использованию при реализации указанных образовательных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программ.</a:t>
            </a:r>
          </a:p>
          <a:p>
            <a:pPr algn="just">
              <a:spcBef>
                <a:spcPts val="0"/>
              </a:spcBef>
              <a:spcAft>
                <a:spcPts val="1800"/>
              </a:spcAft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7362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1"/>
            <a:ext cx="9144000" cy="1052737"/>
          </a:xfrm>
          <a:effectLst>
            <a:outerShdw dist="88900" dir="5279983" algn="tl" rotWithShape="0">
              <a:srgbClr val="000000">
                <a:alpha val="48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>
              <a:spcAft>
                <a:spcPts val="1800"/>
              </a:spcAft>
            </a:pPr>
            <a:r>
              <a:rPr lang="ru-RU" dirty="0"/>
              <a:t>Полномочия органов местного </a:t>
            </a:r>
            <a:r>
              <a:rPr lang="ru-RU" dirty="0" smtClean="0"/>
              <a:t>самоуправления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/>
              <a:t>в сфере образования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9512" y="1268760"/>
            <a:ext cx="8856984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0"/>
              </a:spcBef>
              <a:spcAft>
                <a:spcPts val="1800"/>
              </a:spcAft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Полномочия органов местного самоуправления муниципальных районов и городских округов в сфере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1800"/>
              </a:spcAft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 полномочиям органов местного самоуправления муниципальных районов и городских округов по решению вопросов местного значения в сфере образования относятся:</a:t>
            </a:r>
          </a:p>
          <a:p>
            <a:pPr algn="just">
              <a:spcBef>
                <a:spcPts val="0"/>
              </a:spcBef>
              <a:spcAft>
                <a:spcPts val="1800"/>
              </a:spcAft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содержания зданий и сооружений муниципальных образовательных организаций, обустройство прилегающих к ним территорий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816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1"/>
            <a:ext cx="9144000" cy="1052737"/>
          </a:xfrm>
          <a:effectLst>
            <a:outerShdw dist="88900" dir="5279983" algn="tl" rotWithShape="0">
              <a:srgbClr val="000000">
                <a:alpha val="48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>
              <a:spcAft>
                <a:spcPts val="1800"/>
              </a:spcAft>
            </a:pPr>
            <a:r>
              <a:rPr lang="ru-RU" dirty="0" smtClean="0"/>
              <a:t>Источники финансового обеспечения образовательной организации</a:t>
            </a:r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2765882" y="1321401"/>
            <a:ext cx="3611929" cy="661229"/>
            <a:chOff x="2733212" y="76026"/>
            <a:chExt cx="3611929" cy="661229"/>
          </a:xfrm>
          <a:scene3d>
            <a:camera prst="orthographicFront"/>
            <a:lightRig rig="chilly" dir="t"/>
          </a:scene3d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2733212" y="76026"/>
              <a:ext cx="3611929" cy="661229"/>
            </a:xfrm>
            <a:prstGeom prst="roundRect">
              <a:avLst>
                <a:gd name="adj" fmla="val 10000"/>
              </a:avLst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Скругленный прямоугольник 4"/>
            <p:cNvSpPr/>
            <p:nvPr/>
          </p:nvSpPr>
          <p:spPr>
            <a:xfrm>
              <a:off x="2752579" y="95393"/>
              <a:ext cx="3573195" cy="62249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700" b="1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Финансовое обеспечение образовательной организации</a:t>
              </a:r>
              <a:endParaRPr lang="ru-RU" sz="1700" b="1" kern="1200" dirty="0"/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107504" y="2420888"/>
            <a:ext cx="2736000" cy="661229"/>
            <a:chOff x="2733212" y="76026"/>
            <a:chExt cx="3611929" cy="661229"/>
          </a:xfrm>
          <a:noFill/>
          <a:scene3d>
            <a:camera prst="orthographicFront"/>
            <a:lightRig rig="chilly" dir="t"/>
          </a:scene3d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2733212" y="76026"/>
              <a:ext cx="3611929" cy="661229"/>
            </a:xfrm>
            <a:prstGeom prst="roundRect">
              <a:avLst>
                <a:gd name="adj" fmla="val 10000"/>
              </a:avLst>
            </a:prstGeom>
            <a:grpFill/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Скругленный прямоугольник 4"/>
            <p:cNvSpPr/>
            <p:nvPr/>
          </p:nvSpPr>
          <p:spPr>
            <a:xfrm>
              <a:off x="2752579" y="95393"/>
              <a:ext cx="3573195" cy="622495"/>
            </a:xfrm>
            <a:prstGeom prst="rect">
              <a:avLst/>
            </a:prstGeom>
            <a:solidFill>
              <a:srgbClr val="6F9B23"/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Aft>
                  <a:spcPct val="35000"/>
                </a:spcAft>
              </a:pPr>
              <a:r>
                <a:rPr lang="ru-RU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Федеральный </a:t>
              </a:r>
              <a:r>
                <a:rPr lang="ru-RU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бюджет</a:t>
              </a:r>
              <a:endParaRPr lang="ru-RU" sz="1700" kern="1200" dirty="0"/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3203847" y="2415970"/>
            <a:ext cx="2736000" cy="661229"/>
            <a:chOff x="2733212" y="76026"/>
            <a:chExt cx="3611929" cy="661229"/>
          </a:xfrm>
          <a:solidFill>
            <a:srgbClr val="6F9B23"/>
          </a:solidFill>
          <a:scene3d>
            <a:camera prst="orthographicFront"/>
            <a:lightRig rig="chilly" dir="t"/>
          </a:scene3d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2733212" y="76026"/>
              <a:ext cx="3611929" cy="661229"/>
            </a:xfrm>
            <a:prstGeom prst="roundRect">
              <a:avLst>
                <a:gd name="adj" fmla="val 10000"/>
              </a:avLst>
            </a:prstGeom>
            <a:grpFill/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Скругленный прямоугольник 4"/>
            <p:cNvSpPr/>
            <p:nvPr/>
          </p:nvSpPr>
          <p:spPr>
            <a:xfrm>
              <a:off x="2752579" y="95393"/>
              <a:ext cx="3573195" cy="622495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Aft>
                  <a:spcPct val="35000"/>
                </a:spcAft>
              </a:pPr>
              <a:r>
                <a:rPr lang="ru-RU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Муниципальный бюджет</a:t>
              </a:r>
              <a:endParaRPr lang="ru-RU" sz="1700" kern="1200" dirty="0"/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6300191" y="2401521"/>
            <a:ext cx="2736000" cy="661229"/>
            <a:chOff x="2733212" y="76026"/>
            <a:chExt cx="3611929" cy="661229"/>
          </a:xfrm>
          <a:solidFill>
            <a:srgbClr val="6F9B23"/>
          </a:solidFill>
          <a:scene3d>
            <a:camera prst="orthographicFront"/>
            <a:lightRig rig="chilly" dir="t"/>
          </a:scene3d>
        </p:grpSpPr>
        <p:sp>
          <p:nvSpPr>
            <p:cNvPr id="30" name="Скругленный прямоугольник 29"/>
            <p:cNvSpPr/>
            <p:nvPr/>
          </p:nvSpPr>
          <p:spPr>
            <a:xfrm>
              <a:off x="2733212" y="76026"/>
              <a:ext cx="3611929" cy="661229"/>
            </a:xfrm>
            <a:prstGeom prst="roundRect">
              <a:avLst>
                <a:gd name="adj" fmla="val 10000"/>
              </a:avLst>
            </a:prstGeom>
            <a:grpFill/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Скругленный прямоугольник 4"/>
            <p:cNvSpPr/>
            <p:nvPr/>
          </p:nvSpPr>
          <p:spPr>
            <a:xfrm>
              <a:off x="2752579" y="95393"/>
              <a:ext cx="3573195" cy="622495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Aft>
                  <a:spcPct val="35000"/>
                </a:spcAft>
              </a:pPr>
              <a:r>
                <a:rPr lang="ru-RU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Доходы от платных услуг, средства спонсоров и благотворителей</a:t>
              </a:r>
              <a:endParaRPr lang="ru-RU" sz="1700" kern="1200" dirty="0"/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107504" y="3520375"/>
            <a:ext cx="2736000" cy="1569727"/>
            <a:chOff x="2733212" y="76026"/>
            <a:chExt cx="3611929" cy="661229"/>
          </a:xfrm>
          <a:solidFill>
            <a:srgbClr val="C84546"/>
          </a:solidFill>
          <a:scene3d>
            <a:camera prst="orthographicFront"/>
            <a:lightRig rig="chilly" dir="t"/>
          </a:scene3d>
        </p:grpSpPr>
        <p:sp>
          <p:nvSpPr>
            <p:cNvPr id="33" name="Скругленный прямоугольник 32"/>
            <p:cNvSpPr/>
            <p:nvPr/>
          </p:nvSpPr>
          <p:spPr>
            <a:xfrm>
              <a:off x="2733212" y="76026"/>
              <a:ext cx="3611929" cy="661229"/>
            </a:xfrm>
            <a:prstGeom prst="roundRect">
              <a:avLst>
                <a:gd name="adj" fmla="val 10000"/>
              </a:avLst>
            </a:prstGeom>
            <a:grpFill/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Скругленный прямоугольник 4"/>
            <p:cNvSpPr/>
            <p:nvPr/>
          </p:nvSpPr>
          <p:spPr>
            <a:xfrm>
              <a:off x="2828273" y="95393"/>
              <a:ext cx="3439962" cy="614337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Aft>
                  <a:spcPct val="35000"/>
                </a:spcAft>
              </a:pPr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Зарплата </a:t>
              </a: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педагогам, средства на модернизацию</a:t>
              </a:r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</a:t>
              </a:r>
            </a:p>
            <a:p>
              <a:pPr lvl="0" algn="ctr" defTabSz="755650">
                <a:lnSpc>
                  <a:spcPct val="90000"/>
                </a:lnSpc>
                <a:spcAft>
                  <a:spcPct val="35000"/>
                </a:spcAft>
              </a:pPr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обеспечение </a:t>
              </a: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учебниками, учебными пособиями и оборудованием, </a:t>
              </a:r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игрушками</a:t>
              </a:r>
              <a:endParaRPr lang="ru-RU" sz="1600" kern="1200" dirty="0"/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3203847" y="3515457"/>
            <a:ext cx="2736000" cy="1569727"/>
            <a:chOff x="2733212" y="76026"/>
            <a:chExt cx="3611929" cy="661229"/>
          </a:xfrm>
          <a:solidFill>
            <a:srgbClr val="C84546"/>
          </a:solidFill>
          <a:scene3d>
            <a:camera prst="orthographicFront"/>
            <a:lightRig rig="chilly" dir="t"/>
          </a:scene3d>
        </p:grpSpPr>
        <p:sp>
          <p:nvSpPr>
            <p:cNvPr id="36" name="Скругленный прямоугольник 35"/>
            <p:cNvSpPr/>
            <p:nvPr/>
          </p:nvSpPr>
          <p:spPr>
            <a:xfrm>
              <a:off x="2733212" y="76026"/>
              <a:ext cx="3611929" cy="661229"/>
            </a:xfrm>
            <a:prstGeom prst="roundRect">
              <a:avLst>
                <a:gd name="adj" fmla="val 10000"/>
              </a:avLst>
            </a:prstGeom>
            <a:grpFill/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Скругленный прямоугольник 4"/>
            <p:cNvSpPr/>
            <p:nvPr/>
          </p:nvSpPr>
          <p:spPr>
            <a:xfrm>
              <a:off x="2828275" y="95393"/>
              <a:ext cx="3422208" cy="622495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Aft>
                  <a:spcPct val="35000"/>
                </a:spcAft>
              </a:pPr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Ремонт </a:t>
              </a: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 </a:t>
              </a:r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содержание образовательной организации, обустройство прилегающей территории</a:t>
              </a:r>
              <a:endParaRPr lang="ru-RU" sz="1700" kern="1200" dirty="0"/>
            </a:p>
          </p:txBody>
        </p:sp>
      </p:grpSp>
      <p:grpSp>
        <p:nvGrpSpPr>
          <p:cNvPr id="38" name="Группа 37"/>
          <p:cNvGrpSpPr/>
          <p:nvPr/>
        </p:nvGrpSpPr>
        <p:grpSpPr>
          <a:xfrm>
            <a:off x="6300191" y="3501008"/>
            <a:ext cx="2736000" cy="1569727"/>
            <a:chOff x="2733212" y="76026"/>
            <a:chExt cx="3611929" cy="661229"/>
          </a:xfrm>
          <a:solidFill>
            <a:srgbClr val="C84546"/>
          </a:solidFill>
          <a:scene3d>
            <a:camera prst="orthographicFront"/>
            <a:lightRig rig="chilly" dir="t"/>
          </a:scene3d>
        </p:grpSpPr>
        <p:sp>
          <p:nvSpPr>
            <p:cNvPr id="39" name="Скругленный прямоугольник 38"/>
            <p:cNvSpPr/>
            <p:nvPr/>
          </p:nvSpPr>
          <p:spPr>
            <a:xfrm>
              <a:off x="2733212" y="76026"/>
              <a:ext cx="3611929" cy="661229"/>
            </a:xfrm>
            <a:prstGeom prst="roundRect">
              <a:avLst>
                <a:gd name="adj" fmla="val 10000"/>
              </a:avLst>
            </a:prstGeom>
            <a:grpFill/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Скругленный прямоугольник 4"/>
            <p:cNvSpPr/>
            <p:nvPr/>
          </p:nvSpPr>
          <p:spPr>
            <a:xfrm>
              <a:off x="2835682" y="95393"/>
              <a:ext cx="3414800" cy="622495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Aft>
                  <a:spcPct val="35000"/>
                </a:spcAft>
              </a:pPr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Цели, предусмотренные уставной деятельностью образовательной организации</a:t>
              </a:r>
              <a:endParaRPr lang="ru-RU" sz="1700" kern="1200" dirty="0"/>
            </a:p>
          </p:txBody>
        </p:sp>
      </p:grpSp>
      <p:cxnSp>
        <p:nvCxnSpPr>
          <p:cNvPr id="41" name="Прямая соединительная линия 40"/>
          <p:cNvCxnSpPr/>
          <p:nvPr/>
        </p:nvCxnSpPr>
        <p:spPr>
          <a:xfrm flipH="1">
            <a:off x="1475503" y="1982630"/>
            <a:ext cx="3096497" cy="43334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>
            <a:endCxn id="15" idx="0"/>
          </p:cNvCxnSpPr>
          <p:nvPr/>
        </p:nvCxnSpPr>
        <p:spPr>
          <a:xfrm flipH="1">
            <a:off x="4571847" y="1982630"/>
            <a:ext cx="153" cy="452707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>
            <a:endCxn id="30" idx="0"/>
          </p:cNvCxnSpPr>
          <p:nvPr/>
        </p:nvCxnSpPr>
        <p:spPr>
          <a:xfrm>
            <a:off x="4572000" y="1982630"/>
            <a:ext cx="3096191" cy="418891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H="1">
            <a:off x="1482380" y="3075558"/>
            <a:ext cx="153" cy="452707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flipH="1">
            <a:off x="4571693" y="3075558"/>
            <a:ext cx="153" cy="452707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H="1">
            <a:off x="7668037" y="3043383"/>
            <a:ext cx="153" cy="452707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5107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1"/>
            <a:ext cx="9144000" cy="908721"/>
          </a:xfrm>
          <a:effectLst>
            <a:outerShdw dist="88900" dir="5279983" algn="tl" rotWithShape="0">
              <a:srgbClr val="000000">
                <a:alpha val="48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>
              <a:spcAft>
                <a:spcPts val="1800"/>
              </a:spcAft>
            </a:pPr>
            <a:r>
              <a:rPr lang="ru-RU" sz="2600" dirty="0" smtClean="0"/>
              <a:t>Последствия бесконтрольных действий по привлечению </a:t>
            </a:r>
            <a:r>
              <a:rPr lang="ru-RU" sz="2600" dirty="0"/>
              <a:t>дополнительных финансовых </a:t>
            </a:r>
            <a:r>
              <a:rPr lang="ru-RU" sz="2600" dirty="0" smtClean="0"/>
              <a:t>средств</a:t>
            </a:r>
            <a:endParaRPr lang="ru-RU" sz="2600" dirty="0"/>
          </a:p>
        </p:txBody>
      </p:sp>
      <p:sp>
        <p:nvSpPr>
          <p:cNvPr id="5" name="TextBox 4"/>
          <p:cNvSpPr txBox="1"/>
          <p:nvPr/>
        </p:nvSpPr>
        <p:spPr>
          <a:xfrm>
            <a:off x="107504" y="985946"/>
            <a:ext cx="8928992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Последствия бесконтрольных действий по привлечению дополнительных финансовых средств приводят к: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нарушению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принципа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общедоступности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бесплатности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получения образования в соответствии с действующим законодательством; 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нарушению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обучающихся и их родителей;</a:t>
            </a:r>
          </a:p>
          <a:p>
            <a:pPr marL="342900" indent="-342900" algn="just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возможности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проявления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коррупционных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факторов при приеме в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организации;</a:t>
            </a:r>
          </a:p>
          <a:p>
            <a:pPr marL="342900" indent="-342900" algn="just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нарушению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принципа добровольности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оказании родителями учащихся финансовой помощи на улучшение материально-технического состояния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ОУ;</a:t>
            </a:r>
          </a:p>
          <a:p>
            <a:pPr marL="342900" indent="-342900" algn="just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нарушению порядка приема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денежных средств и их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хранения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 порядка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ведения отчетности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 их использовании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869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1"/>
            <a:ext cx="9144000" cy="1288788"/>
          </a:xfrm>
          <a:effectLst>
            <a:outerShdw dist="88900" dir="5279983" algn="tl" rotWithShape="0">
              <a:srgbClr val="000000">
                <a:alpha val="48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>
              <a:spcAft>
                <a:spcPts val="1800"/>
              </a:spcAft>
            </a:pPr>
            <a:r>
              <a:rPr lang="ru-RU" sz="2600" dirty="0" smtClean="0"/>
              <a:t>Основные принципы привлечения </a:t>
            </a:r>
            <a:r>
              <a:rPr lang="ru-RU" sz="2600" dirty="0"/>
              <a:t>дополнительных финансовых средств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70974" y="2485082"/>
            <a:ext cx="8496944" cy="727894"/>
          </a:xfrm>
          <a:prstGeom prst="roundRect">
            <a:avLst/>
          </a:prstGeom>
          <a:gradFill>
            <a:gsLst>
              <a:gs pos="0">
                <a:schemeClr val="accent6">
                  <a:shade val="51000"/>
                  <a:satMod val="130000"/>
                  <a:alpha val="32000"/>
                </a:schemeClr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Прозрачность бюджета организации.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70974" y="3386540"/>
            <a:ext cx="8496944" cy="1165041"/>
          </a:xfrm>
          <a:prstGeom prst="roundRect">
            <a:avLst/>
          </a:prstGeom>
          <a:gradFill>
            <a:gsLst>
              <a:gs pos="0">
                <a:schemeClr val="accent6">
                  <a:shade val="51000"/>
                  <a:satMod val="130000"/>
                  <a:alpha val="32000"/>
                </a:schemeClr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>
              <a:spcBef>
                <a:spcPts val="0"/>
              </a:spcBef>
              <a:spcAft>
                <a:spcPts val="600"/>
              </a:spcAft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Участие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Управляющего совета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формировании бюджета, а также в распределении выделенных и заработанных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70974" y="4725145"/>
            <a:ext cx="8496944" cy="836712"/>
          </a:xfrm>
          <a:prstGeom prst="roundRect">
            <a:avLst/>
          </a:prstGeom>
          <a:gradFill>
            <a:gsLst>
              <a:gs pos="0">
                <a:schemeClr val="accent6">
                  <a:shade val="51000"/>
                  <a:satMod val="130000"/>
                  <a:alpha val="32000"/>
                </a:schemeClr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>
              <a:spcBef>
                <a:spcPts val="0"/>
              </a:spcBef>
              <a:spcAft>
                <a:spcPts val="600"/>
              </a:spcAft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Перечисление денежных средств на внебюджетный счет в банке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70974" y="5725442"/>
            <a:ext cx="8496944" cy="727894"/>
          </a:xfrm>
          <a:prstGeom prst="roundRect">
            <a:avLst/>
          </a:prstGeom>
          <a:gradFill>
            <a:gsLst>
              <a:gs pos="0">
                <a:schemeClr val="accent6">
                  <a:shade val="51000"/>
                  <a:satMod val="130000"/>
                  <a:alpha val="32000"/>
                </a:schemeClr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>
              <a:spcBef>
                <a:spcPts val="0"/>
              </a:spcBef>
              <a:spcAft>
                <a:spcPts val="600"/>
              </a:spcAft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Контроль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общественности за использованием денежных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70974" y="1556792"/>
            <a:ext cx="8496944" cy="727894"/>
          </a:xfrm>
          <a:prstGeom prst="roundRect">
            <a:avLst/>
          </a:prstGeom>
          <a:gradFill>
            <a:gsLst>
              <a:gs pos="0">
                <a:schemeClr val="accent6">
                  <a:shade val="51000"/>
                  <a:satMod val="130000"/>
                  <a:alpha val="32000"/>
                </a:schemeClr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>
              <a:spcBef>
                <a:spcPts val="0"/>
              </a:spcBef>
              <a:spcAft>
                <a:spcPts val="600"/>
              </a:spcAf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Соблюдение действующего законодательства при привлечении дополнительных финансовых средств.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0575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9710</TotalTime>
  <Words>712</Words>
  <Application>Microsoft Office PowerPoint</Application>
  <PresentationFormat>Экран (4:3)</PresentationFormat>
  <Paragraphs>64</Paragraphs>
  <Slides>11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Оформление по умолчанию</vt:lpstr>
      <vt:lpstr>Презентация PowerPoint</vt:lpstr>
      <vt:lpstr>Обращения по вопросам денежных сборов</vt:lpstr>
      <vt:lpstr>О гарантиях обеспечения общедоступного и бесплатного образования</vt:lpstr>
      <vt:lpstr>Полномочия органов государственной власти субъектов РФ в сфере образования</vt:lpstr>
      <vt:lpstr>Полномочия органов государственной власти субъектов РФ в сфере образования</vt:lpstr>
      <vt:lpstr>Полномочия органов местного самоуправления  в сфере образования</vt:lpstr>
      <vt:lpstr>Источники финансового обеспечения образовательной организации</vt:lpstr>
      <vt:lpstr>Последствия бесконтрольных действий по привлечению дополнительных финансовых средств</vt:lpstr>
      <vt:lpstr>Основные принципы привлечения дополнительных финансовых средств</vt:lpstr>
      <vt:lpstr>Профилактические мероприятия, направленные на недопущение нарушений, связанных с привлечением дополнительных финансовых средств</vt:lpstr>
      <vt:lpstr>Презентация PowerPoint</vt:lpstr>
    </vt:vector>
  </TitlesOfParts>
  <Company>Управление по надзору и контролю в сфере образования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Надзор</dc:creator>
  <cp:lastModifiedBy>Н.А. Москаленко</cp:lastModifiedBy>
  <cp:revision>807</cp:revision>
  <cp:lastPrinted>2015-03-02T08:56:15Z</cp:lastPrinted>
  <dcterms:created xsi:type="dcterms:W3CDTF">2010-06-03T11:12:20Z</dcterms:created>
  <dcterms:modified xsi:type="dcterms:W3CDTF">2015-03-03T05:59:36Z</dcterms:modified>
</cp:coreProperties>
</file>